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394" r:id="rId3"/>
    <p:sldId id="395" r:id="rId4"/>
    <p:sldId id="436" r:id="rId5"/>
    <p:sldId id="435" r:id="rId6"/>
    <p:sldId id="430" r:id="rId7"/>
    <p:sldId id="396" r:id="rId8"/>
    <p:sldId id="397" r:id="rId9"/>
    <p:sldId id="398" r:id="rId10"/>
    <p:sldId id="399" r:id="rId11"/>
    <p:sldId id="438" r:id="rId12"/>
    <p:sldId id="433" r:id="rId13"/>
    <p:sldId id="401" r:id="rId14"/>
    <p:sldId id="402" r:id="rId15"/>
    <p:sldId id="403" r:id="rId16"/>
    <p:sldId id="404" r:id="rId17"/>
    <p:sldId id="405" r:id="rId18"/>
    <p:sldId id="406" r:id="rId19"/>
    <p:sldId id="411" r:id="rId20"/>
    <p:sldId id="408" r:id="rId21"/>
    <p:sldId id="414" r:id="rId22"/>
    <p:sldId id="412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37" r:id="rId31"/>
    <p:sldId id="352" r:id="rId32"/>
    <p:sldId id="393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0AB"/>
    <a:srgbClr val="F9E6AB"/>
    <a:srgbClr val="F9FAAB"/>
    <a:srgbClr val="767691"/>
    <a:srgbClr val="7676AA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74" d="100"/>
          <a:sy n="74" d="100"/>
        </p:scale>
        <p:origin x="-336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3/14/2016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://stackoverflow.com/users/2216380/royal-b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lumbr.eu/blog/how-many-java-developers-in-the-world" TargetMode="External"/><Relationship Id="rId2" Type="http://schemas.openxmlformats.org/officeDocument/2006/relationships/hyperlink" Target="http://openjdk.java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jpeg"/><Relationship Id="rId7" Type="http://schemas.openxmlformats.org/officeDocument/2006/relationships/image" Target="../media/image60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openxmlformats.org/officeDocument/2006/relationships/image" Target="../media/image63.jpeg"/><Relationship Id="rId5" Type="http://schemas.openxmlformats.org/officeDocument/2006/relationships/image" Target="../media/image58.png"/><Relationship Id="rId10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-fundamental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6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" TargetMode="External"/><Relationship Id="rId2" Type="http://schemas.openxmlformats.org/officeDocument/2006/relationships/hyperlink" Target="http://docs.oracle.com/javase/tutorial/jav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hyperlink" Target="http://www.introprogramming.info/intro-java-book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jdk8.java.net/download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tbeans.org/downloads/" TargetMode="External"/><Relationship Id="rId5" Type="http://schemas.openxmlformats.org/officeDocument/2006/relationships/hyperlink" Target="https://eclipse.org/downloads/" TargetMode="External"/><Relationship Id="rId4" Type="http://schemas.openxmlformats.org/officeDocument/2006/relationships/hyperlink" Target="http://www.jetbrains.com/idea/download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19.png"/><Relationship Id="rId17" Type="http://schemas.openxmlformats.org/officeDocument/2006/relationships/hyperlink" Target="https://softuni.bg/courses/java-fundamentals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18.png"/><Relationship Id="rId19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://www.luxoft.com/" TargetMode="External"/><Relationship Id="rId18" Type="http://schemas.openxmlformats.org/officeDocument/2006/relationships/image" Target="../media/image23.png"/><Relationship Id="rId3" Type="http://schemas.openxmlformats.org/officeDocument/2006/relationships/hyperlink" Target="http://xs-software.com/" TargetMode="External"/><Relationship Id="rId21" Type="http://schemas.openxmlformats.org/officeDocument/2006/relationships/hyperlink" Target="http://www.milestonesys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20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19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21.png"/><Relationship Id="rId22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softuni.bg/courses/programming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762000"/>
            <a:ext cx="7382341" cy="1171552"/>
          </a:xfrm>
        </p:spPr>
        <p:txBody>
          <a:bodyPr/>
          <a:lstStyle/>
          <a:p>
            <a:r>
              <a:rPr lang="en-US" dirty="0" smtClean="0"/>
              <a:t>Java Fundamentals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965299"/>
            <a:ext cx="7382341" cy="1495892"/>
          </a:xfrm>
        </p:spPr>
        <p:txBody>
          <a:bodyPr>
            <a:normAutofit/>
          </a:bodyPr>
          <a:lstStyle/>
          <a:p>
            <a:r>
              <a:rPr lang="en-US" dirty="0" smtClean="0"/>
              <a:t>Course Program,</a:t>
            </a:r>
          </a:p>
          <a:p>
            <a:r>
              <a:rPr lang="en-US" dirty="0" smtClean="0"/>
              <a:t>Evaluation, Exams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110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3384025" y="522266"/>
            <a:ext cx="2729754" cy="27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28349" y="4051691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839966" y="4085842"/>
            <a:ext cx="2718693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 Fundamentals</a:t>
            </a:r>
          </a:p>
        </p:txBody>
      </p:sp>
      <p:pic>
        <p:nvPicPr>
          <p:cNvPr id="16" name="Picture 8" descr="https://raw.githubusercontent.com/guari/eclipse-ui-theme/master/com.github.eclipseuitheme.themes.plugin/screenshot/screenshot-windows_v0.8.2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73728" y="4035751"/>
            <a:ext cx="4318214" cy="225999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Ivan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Yonkov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Lead &amp; Trainer @ </a:t>
            </a:r>
            <a:r>
              <a:rPr lang="en-US" dirty="0" err="1" smtClean="0"/>
              <a:t>SoftUni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Rated in the top 7% at </a:t>
            </a:r>
            <a:r>
              <a:rPr lang="en-US" dirty="0">
                <a:hlinkClick r:id="rId2"/>
              </a:rPr>
              <a:t>Stack </a:t>
            </a:r>
            <a:r>
              <a:rPr lang="en-US" dirty="0" smtClean="0">
                <a:hlinkClick r:id="rId2"/>
              </a:rPr>
              <a:t>Overflow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5</a:t>
            </a:r>
            <a:r>
              <a:rPr lang="en-US" dirty="0" smtClean="0"/>
              <a:t> years </a:t>
            </a:r>
            <a:r>
              <a:rPr lang="en-US" dirty="0"/>
              <a:t>of programming experience mainly with Java and </a:t>
            </a:r>
            <a:r>
              <a:rPr lang="en-US" dirty="0" smtClean="0"/>
              <a:t>PHP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Solid experience as QA engineer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1707" y="1679039"/>
            <a:ext cx="2351298" cy="286575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3678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1993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Bogomil Dimitrov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Part-time trainer @ </a:t>
            </a:r>
            <a:r>
              <a:rPr lang="en-US" sz="3200" dirty="0"/>
              <a:t>SoftUni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Studying IT in NBU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(1)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198" y="1381538"/>
            <a:ext cx="2375122" cy="265706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5984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15+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Scholarship students from SoftUni</a:t>
            </a:r>
          </a:p>
          <a:p>
            <a:pPr lvl="1"/>
            <a:r>
              <a:rPr lang="en-US" dirty="0" smtClean="0"/>
              <a:t>Top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0093"/>
            <a:ext cx="101115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Fundamentals: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30-40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20-30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~ 20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Schedule: March-April 2016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date: 17 April 2016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Java Fundamentals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1814" y="17772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platform </a:t>
            </a:r>
            <a:r>
              <a:rPr lang="en-US" dirty="0" smtClean="0"/>
              <a:t>is very popular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Free </a:t>
            </a:r>
            <a:r>
              <a:rPr lang="en-US" dirty="0"/>
              <a:t>and </a:t>
            </a:r>
            <a:r>
              <a:rPr lang="en-US" dirty="0" smtClean="0"/>
              <a:t>open-source software (see </a:t>
            </a:r>
            <a:r>
              <a:rPr lang="en-US" dirty="0" smtClean="0">
                <a:hlinkClick r:id="rId2"/>
              </a:rPr>
              <a:t>OpenJDK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Runs everywhere, on millions of devices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Supported by big players: Oracle, IBM, Google, SAP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Runs many languages: Java, Python, Ruby, Groovy, Closure,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language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Modern object-oriented language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7-10 millions Java developers in 2012 (</a:t>
            </a:r>
            <a:r>
              <a:rPr lang="en-US" dirty="0">
                <a:hlinkClick r:id="rId3"/>
              </a:rPr>
              <a:t>source</a:t>
            </a:r>
            <a:r>
              <a:rPr lang="en-US" dirty="0" smtClean="0"/>
              <a:t>)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Java?</a:t>
            </a:r>
            <a:endParaRPr lang="en-US" dirty="0"/>
          </a:p>
        </p:txBody>
      </p:sp>
      <p:pic>
        <p:nvPicPr>
          <p:cNvPr id="11266" name="Picture 2" descr="https://www.eclipse.org/xtend/images/java8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1371600"/>
            <a:ext cx="1800000" cy="1921501"/>
          </a:xfrm>
          <a:prstGeom prst="roundRect">
            <a:avLst>
              <a:gd name="adj" fmla="val 4912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648200"/>
            <a:ext cx="7185872" cy="820600"/>
          </a:xfrm>
        </p:spPr>
        <p:txBody>
          <a:bodyPr/>
          <a:lstStyle/>
          <a:p>
            <a:r>
              <a:rPr lang="en-US" dirty="0" smtClean="0"/>
              <a:t>Java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83944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99" b="7510"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80%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Labs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10% (added to the exam results)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 –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 –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 – 5% (onsite students only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"Java Fundamentals"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828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programming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practical problems for </a:t>
            </a:r>
            <a:r>
              <a:rPr lang="bg-BG" dirty="0"/>
              <a:t>6</a:t>
            </a:r>
            <a:r>
              <a:rPr lang="en-US" dirty="0" smtClean="0"/>
              <a:t> hours</a:t>
            </a:r>
          </a:p>
          <a:p>
            <a:pPr lvl="2"/>
            <a:r>
              <a:rPr lang="en-US" dirty="0" smtClean="0"/>
              <a:t>1 easy, </a:t>
            </a:r>
            <a:r>
              <a:rPr lang="bg-BG" dirty="0" smtClean="0"/>
              <a:t>1 </a:t>
            </a:r>
            <a:r>
              <a:rPr lang="en-US" dirty="0" smtClean="0"/>
              <a:t>text processing , 1 with loops, </a:t>
            </a:r>
          </a:p>
          <a:p>
            <a:pPr marL="682634" lvl="2" indent="0">
              <a:buNone/>
            </a:pPr>
            <a:r>
              <a:rPr lang="en-US" dirty="0" smtClean="0"/>
              <a:t>1 with arrays / sets / maps</a:t>
            </a:r>
          </a:p>
          <a:p>
            <a:pPr lvl="2"/>
            <a:r>
              <a:rPr lang="en-US" dirty="0" smtClean="0"/>
              <a:t>You should code in Java</a:t>
            </a:r>
          </a:p>
          <a:p>
            <a:pPr lvl="1"/>
            <a:r>
              <a:rPr lang="en-US" dirty="0" smtClean="0"/>
              <a:t>Automated judge system with real-time feedback</a:t>
            </a:r>
          </a:p>
          <a:p>
            <a:pPr lvl="2"/>
            <a:r>
              <a:rPr lang="en-US" dirty="0" smtClean="0">
                <a:hlinkClick r:id="rId2"/>
              </a:rPr>
              <a:t>http://judge.softuni.bg</a:t>
            </a:r>
            <a:endParaRPr lang="en-US" dirty="0" smtClean="0"/>
          </a:p>
          <a:p>
            <a:pPr lvl="1"/>
            <a:r>
              <a:rPr lang="en-US" dirty="0" smtClean="0"/>
              <a:t>Solutions </a:t>
            </a:r>
            <a:r>
              <a:rPr lang="en-US" dirty="0"/>
              <a:t>are evaluated for correctness </a:t>
            </a:r>
            <a:r>
              <a:rPr lang="en-US" dirty="0" smtClean="0"/>
              <a:t>only</a:t>
            </a:r>
          </a:p>
          <a:p>
            <a:pPr lvl="2"/>
            <a:r>
              <a:rPr lang="en-US" dirty="0" smtClean="0"/>
              <a:t>Code quality is still not measured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Java Fundamentals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57688" y="4419600"/>
            <a:ext cx="2536723" cy="1828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85199" y="1371600"/>
            <a:ext cx="2492995" cy="21890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0" name="Picture 2" descr="http://emanuelscirlet.com/uploads/fbimg/jav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76" t="-4548" r="-4676" b="-4548"/>
          <a:stretch/>
        </p:blipFill>
        <p:spPr bwMode="auto">
          <a:xfrm>
            <a:off x="4790011" y="3917448"/>
            <a:ext cx="2971800" cy="1794235"/>
          </a:xfrm>
          <a:prstGeom prst="rect">
            <a:avLst/>
          </a:prstGeom>
          <a:solidFill>
            <a:schemeClr val="tx1"/>
          </a:solidFill>
          <a:effectLst>
            <a:softEdge rad="31750"/>
          </a:effectLst>
        </p:spPr>
      </p:pic>
      <p:pic>
        <p:nvPicPr>
          <p:cNvPr id="2054" name="Picture 6" descr="http://heuxasoftware.com/images/java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74">
            <a:off x="1565991" y="4767978"/>
            <a:ext cx="1452775" cy="14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822" y="1600200"/>
            <a:ext cx="3429001" cy="4421449"/>
          </a:xfrm>
          <a:prstGeom prst="rect">
            <a:avLst/>
          </a:prstGeom>
        </p:spPr>
      </p:pic>
      <p:pic>
        <p:nvPicPr>
          <p:cNvPr id="1026" name="Picture 2" descr="https://pbs.twimg.com/media/CPq4xyOWgAA6l9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110" y="1600200"/>
            <a:ext cx="2942701" cy="183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191" y="3276600"/>
            <a:ext cx="2060021" cy="2935531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Java </a:t>
            </a:r>
            <a:r>
              <a:rPr lang="en-US" dirty="0"/>
              <a:t>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23171" y="1924966"/>
            <a:ext cx="1094248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https://softuni.bg/courses/java-fundamentals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Java Programming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sz="3600" dirty="0"/>
              <a:t>for the Java </a:t>
            </a:r>
            <a:r>
              <a:rPr lang="en-US" sz="3600" dirty="0" smtClean="0"/>
              <a:t>Fundamentals course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pPr>
              <a:spcBef>
                <a:spcPts val="1200"/>
              </a:spcBef>
            </a:pPr>
            <a:r>
              <a:rPr lang="en-US" sz="3600" dirty="0" smtClean="0"/>
              <a:t>The official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Java Tutorial </a:t>
            </a:r>
            <a:r>
              <a:rPr lang="en-US" sz="3600" dirty="0" smtClean="0"/>
              <a:t>from Oracle: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://docs.oracle.com/javase/tutorial/java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/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905000"/>
            <a:ext cx="9500823" cy="2895600"/>
          </a:xfrm>
        </p:spPr>
        <p:txBody>
          <a:bodyPr>
            <a:noAutofit/>
          </a:bodyPr>
          <a:lstStyle/>
          <a:p>
            <a:pPr marL="533400" lvl="1" indent="-266700"/>
            <a:r>
              <a:rPr lang="en-US" sz="2800" dirty="0" smtClean="0"/>
              <a:t>“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Java</a:t>
            </a:r>
            <a:r>
              <a:rPr lang="en-US" sz="2800" dirty="0" smtClean="0"/>
              <a:t>”, by Svetlin Nakov &amp; Co</a:t>
            </a:r>
            <a:r>
              <a:rPr lang="en-US" sz="2800" dirty="0"/>
              <a:t>., </a:t>
            </a:r>
            <a:r>
              <a:rPr lang="en-US" sz="2800" dirty="0" smtClean="0"/>
              <a:t>2009, </a:t>
            </a:r>
            <a:r>
              <a:rPr lang="en-US" sz="2800" dirty="0"/>
              <a:t>ISBN </a:t>
            </a:r>
            <a:r>
              <a:rPr lang="en-US" sz="2800" dirty="0" smtClean="0"/>
              <a:t>9789544000554</a:t>
            </a:r>
          </a:p>
          <a:p>
            <a:pPr marL="533400" lvl="1" indent="-266700"/>
            <a:r>
              <a:rPr lang="en-US" sz="2800" dirty="0" smtClean="0"/>
              <a:t>Bulgarian version only available (as PDF, </a:t>
            </a:r>
            <a:r>
              <a:rPr lang="en-US" sz="2800" noProof="1" smtClean="0"/>
              <a:t>ePub</a:t>
            </a:r>
            <a:r>
              <a:rPr lang="en-US" sz="2800" dirty="0" smtClean="0"/>
              <a:t>, …)</a:t>
            </a:r>
            <a:endParaRPr lang="en-US" sz="2800" dirty="0"/>
          </a:p>
          <a:p>
            <a:pPr marL="533400" lvl="1" indent="-266700"/>
            <a:r>
              <a:rPr lang="en-US" sz="2800" dirty="0" smtClean="0"/>
              <a:t>Freely downloadable from: </a:t>
            </a:r>
            <a:r>
              <a:rPr lang="en-US" sz="2800" dirty="0" smtClean="0">
                <a:hlinkClick r:id="rId3"/>
              </a:rPr>
              <a:t>www.introprogramming.info</a:t>
            </a:r>
            <a:endParaRPr lang="en-US" sz="2800" dirty="0" smtClean="0"/>
          </a:p>
          <a:p>
            <a:pPr marL="533400" lvl="1" indent="-266700"/>
            <a:r>
              <a:rPr lang="en-US" sz="2800" dirty="0" smtClean="0"/>
              <a:t>Read chapters 1…13 (up to Strings), optionally all others</a:t>
            </a:r>
          </a:p>
          <a:p>
            <a:pPr marL="533400" lvl="1" indent="-266700"/>
            <a:endParaRPr lang="en-US" sz="2800" dirty="0" smtClean="0">
              <a:hlinkClick r:id="rId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Free </a:t>
            </a:r>
            <a:r>
              <a:rPr lang="en-US" dirty="0" smtClean="0"/>
              <a:t>Java Fundamentals Textbook</a:t>
            </a:r>
            <a:endParaRPr lang="en-US" dirty="0"/>
          </a:p>
        </p:txBody>
      </p:sp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2180156"/>
            <a:ext cx="1589555" cy="226511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7298" y="5181600"/>
            <a:ext cx="3069714" cy="693920"/>
          </a:xfrm>
          <a:prstGeom prst="roundRect">
            <a:avLst>
              <a:gd name="adj" fmla="val 10392"/>
            </a:avLst>
          </a:prstGeom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Recommended software for the Java Fundamentals course: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favorite operating system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JDK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8 </a:t>
            </a:r>
            <a:r>
              <a:rPr lang="en-US" dirty="0"/>
              <a:t>(Java SE Development Kit 8</a:t>
            </a:r>
            <a:r>
              <a:rPr lang="en-US" dirty="0" smtClean="0"/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Install JDK (</a:t>
            </a:r>
            <a:r>
              <a:rPr lang="en-US" dirty="0" smtClean="0"/>
              <a:t>not </a:t>
            </a:r>
            <a:r>
              <a:rPr lang="en-US" dirty="0"/>
              <a:t>JRE!) –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jdk8.java.net/download.html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IntelliJ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IDEA </a:t>
            </a:r>
            <a:r>
              <a:rPr lang="en-US" dirty="0" smtClean="0"/>
              <a:t>–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://www.jetbrains.com/idea/download/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Any other Java IDE may also be used: </a:t>
            </a:r>
            <a:r>
              <a:rPr lang="en-US" noProof="1" smtClean="0">
                <a:hlinkClick r:id="rId5"/>
              </a:rPr>
              <a:t>Eclipse</a:t>
            </a:r>
            <a:r>
              <a:rPr lang="en-US" noProof="1" smtClean="0"/>
              <a:t>, </a:t>
            </a:r>
            <a:r>
              <a:rPr lang="en-US" noProof="1" smtClean="0">
                <a:hlinkClick r:id="rId6"/>
              </a:rPr>
              <a:t>Netbeans</a:t>
            </a:r>
            <a:r>
              <a:rPr lang="en-US" noProof="1" smtClean="0"/>
              <a:t>, …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"Java Basics" course provides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Java programming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Java platform, using Eclipse, variables,</a:t>
            </a:r>
            <a:br>
              <a:rPr lang="en-US" sz="3000" dirty="0" smtClean="0"/>
            </a:br>
            <a:r>
              <a:rPr lang="en-US" sz="3000" dirty="0" smtClean="0"/>
              <a:t>control-flow logic, loops, advanced topics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38038" y="1273518"/>
            <a:ext cx="3224360" cy="322436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934438" y="3597125"/>
              <a:ext cx="6376594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Java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 dirty="0" smtClean="0"/>
              <a:t>Fundamentals – </a:t>
            </a:r>
            <a:r>
              <a:rPr lang="en-US" dirty="0"/>
              <a:t>Course Introduction</a:t>
            </a:r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7"/>
              </a:rPr>
              <a:t>https://</a:t>
            </a:r>
            <a:r>
              <a:rPr lang="en-US" dirty="0" smtClean="0">
                <a:hlinkClick r:id="rId17"/>
              </a:rPr>
              <a:t>softuni.bg/courses/java-fundamentals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13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89315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54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54" y="3307299"/>
            <a:ext cx="2895601" cy="1140691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8748" y="1559037"/>
            <a:ext cx="2847550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7930" y="3427580"/>
            <a:ext cx="3552372" cy="900127"/>
          </a:xfrm>
          <a:prstGeom prst="roundRect">
            <a:avLst>
              <a:gd name="adj" fmla="val 2684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6126" y="5089873"/>
            <a:ext cx="4436484" cy="855857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154" y="4975472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66326" y="1559037"/>
            <a:ext cx="3543976" cy="1093412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7310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93881" y="3427580"/>
            <a:ext cx="4173318" cy="900127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89526" y="1559038"/>
            <a:ext cx="1189536" cy="1093411"/>
          </a:xfrm>
          <a:prstGeom prst="roundRect">
            <a:avLst>
              <a:gd name="adj" fmla="val 2684"/>
            </a:avLst>
          </a:prstGeom>
        </p:spPr>
      </p:pic>
    </p:spTree>
    <p:extLst>
      <p:ext uri="{BB962C8B-B14F-4D97-AF65-F5344CB8AC3E}">
        <p14:creationId xmlns:p14="http://schemas.microsoft.com/office/powerpoint/2010/main" val="28360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SoftUni: Levels, Modules, Schedule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1812" y="1191064"/>
            <a:ext cx="9677400" cy="6274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Basics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21676" y="120611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2 months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31812" y="2184746"/>
            <a:ext cx="9677400" cy="15356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Programming Fundamentals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48223" y="2699749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222690" y="2845188"/>
            <a:ext cx="186428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Teamwork and Personal Skills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55538" y="2845188"/>
            <a:ext cx="198120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Object-Oriented Programming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63820" y="2845188"/>
            <a:ext cx="169637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High-Quality Code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2545" y="2845188"/>
            <a:ext cx="168683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Fundamentals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008" y="2845188"/>
            <a:ext cx="1591188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/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C#</a:t>
            </a:r>
            <a:endParaRPr lang="bg-B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4086663"/>
            <a:ext cx="4517571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Web Front-End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50230" y="5049128"/>
            <a:ext cx="1459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6</a:t>
            </a:r>
            <a:r>
              <a:rPr lang="en-US" sz="2600" dirty="0" smtClean="0"/>
              <a:t> months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3133659" y="5610357"/>
            <a:ext cx="1799808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Frameworks</a:t>
            </a:r>
            <a:endParaRPr lang="bg-BG" dirty="0"/>
          </a:p>
        </p:txBody>
      </p:sp>
      <p:sp>
        <p:nvSpPr>
          <p:cNvPr id="17" name="TextBox 16"/>
          <p:cNvSpPr txBox="1"/>
          <p:nvPr/>
        </p:nvSpPr>
        <p:spPr>
          <a:xfrm>
            <a:off x="2307979" y="4747105"/>
            <a:ext cx="125307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Basics</a:t>
            </a:r>
            <a:endParaRPr lang="bg-BG" dirty="0"/>
          </a:p>
        </p:txBody>
      </p:sp>
      <p:sp>
        <p:nvSpPr>
          <p:cNvPr id="18" name="TextBox 17"/>
          <p:cNvSpPr txBox="1"/>
          <p:nvPr/>
        </p:nvSpPr>
        <p:spPr>
          <a:xfrm>
            <a:off x="3679455" y="4747105"/>
            <a:ext cx="1254012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Advanced JavaScript</a:t>
            </a:r>
            <a:endParaRPr lang="bg-BG" dirty="0"/>
          </a:p>
        </p:txBody>
      </p:sp>
      <p:sp>
        <p:nvSpPr>
          <p:cNvPr id="19" name="TextBox 18"/>
          <p:cNvSpPr txBox="1"/>
          <p:nvPr/>
        </p:nvSpPr>
        <p:spPr>
          <a:xfrm>
            <a:off x="636980" y="5610357"/>
            <a:ext cx="2364207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JavaScript Applications</a:t>
            </a:r>
            <a:endParaRPr lang="bg-BG" dirty="0"/>
          </a:p>
        </p:txBody>
      </p:sp>
      <p:sp>
        <p:nvSpPr>
          <p:cNvPr id="20" name="TextBox 19"/>
          <p:cNvSpPr txBox="1"/>
          <p:nvPr/>
        </p:nvSpPr>
        <p:spPr>
          <a:xfrm>
            <a:off x="636980" y="4747105"/>
            <a:ext cx="1568835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HTML + CSS + WordPress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53653" y="4086663"/>
            <a:ext cx="4755559" cy="241020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tIns="108000" rtlCol="0" anchor="t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800"/>
            </a:lvl1pPr>
          </a:lstStyle>
          <a:p>
            <a:r>
              <a:rPr lang="en-US" dirty="0"/>
              <a:t>Back-End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87529" y="5624425"/>
            <a:ext cx="2599449" cy="76200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ASP.NET MVC Web Development</a:t>
            </a:r>
            <a:endParaRPr lang="bg-BG" dirty="0"/>
          </a:p>
        </p:txBody>
      </p:sp>
      <p:sp>
        <p:nvSpPr>
          <p:cNvPr id="23" name="TextBox 22"/>
          <p:cNvSpPr txBox="1"/>
          <p:nvPr/>
        </p:nvSpPr>
        <p:spPr>
          <a:xfrm>
            <a:off x="6904892" y="4789309"/>
            <a:ext cx="147529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 Applications</a:t>
            </a:r>
            <a:endParaRPr lang="bg-BG" dirty="0"/>
          </a:p>
        </p:txBody>
      </p:sp>
      <p:sp>
        <p:nvSpPr>
          <p:cNvPr id="24" name="TextBox 23"/>
          <p:cNvSpPr txBox="1"/>
          <p:nvPr/>
        </p:nvSpPr>
        <p:spPr>
          <a:xfrm>
            <a:off x="8456612" y="4789309"/>
            <a:ext cx="1630366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Web Services and Cloud</a:t>
            </a:r>
            <a:endParaRPr lang="bg-BG" dirty="0"/>
          </a:p>
        </p:txBody>
      </p:sp>
      <p:sp>
        <p:nvSpPr>
          <p:cNvPr id="25" name="TextBox 24"/>
          <p:cNvSpPr txBox="1"/>
          <p:nvPr/>
        </p:nvSpPr>
        <p:spPr>
          <a:xfrm>
            <a:off x="5561013" y="5624425"/>
            <a:ext cx="1840602" cy="761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PHP Web Development</a:t>
            </a:r>
            <a:endParaRPr lang="bg-BG" dirty="0"/>
          </a:p>
        </p:txBody>
      </p:sp>
      <p:sp>
        <p:nvSpPr>
          <p:cNvPr id="26" name="TextBox 25"/>
          <p:cNvSpPr txBox="1"/>
          <p:nvPr/>
        </p:nvSpPr>
        <p:spPr>
          <a:xfrm>
            <a:off x="5561012" y="4789309"/>
            <a:ext cx="1263850" cy="76199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Databases</a:t>
            </a:r>
          </a:p>
        </p:txBody>
      </p:sp>
      <p:cxnSp>
        <p:nvCxnSpPr>
          <p:cNvPr id="28" name="Straight Arrow Connector 27"/>
          <p:cNvCxnSpPr>
            <a:stCxn id="5" idx="2"/>
            <a:endCxn id="7" idx="0"/>
          </p:cNvCxnSpPr>
          <p:nvPr/>
        </p:nvCxnSpPr>
        <p:spPr>
          <a:xfrm>
            <a:off x="5370512" y="1818495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83816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27084" y="3720412"/>
            <a:ext cx="0" cy="366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851680" y="1256079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47850" y="2266270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1680" y="4157004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04924" y="4157246"/>
            <a:ext cx="1281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</a:rPr>
              <a:t>36 credits</a:t>
            </a:r>
            <a:endParaRPr lang="en-GB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000324" y="5181600"/>
            <a:ext cx="45252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049383" y="5416029"/>
            <a:ext cx="4042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lker.com/cliparts/e/2/a/d/1206574733930851359Ryan_Taylor_Green_Tick.svg.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084" y="2591884"/>
            <a:ext cx="490358" cy="5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11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 Fundamentals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“Programming Basics" course at SoftUni first</a:t>
            </a:r>
            <a:r>
              <a:rPr lang="bg-BG" dirty="0" smtClean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softuni.bg/courses/programming-basics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with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pic>
        <p:nvPicPr>
          <p:cNvPr id="3076" name="Picture 4" descr="http://png-3.findicons.com/files/icons/1861/xml_docs_x_tended/128/crystal_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709" y="4055776"/>
            <a:ext cx="2249029" cy="224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0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Fundamentals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078840" y="1447801"/>
            <a:ext cx="7825572" cy="3282128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716759" y="3605360"/>
              <a:ext cx="6594534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Java Fundamentals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www.allaboutlinux.eu/wp-content/uploads/java_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68" y="1147765"/>
            <a:ext cx="1921744" cy="1900235"/>
          </a:xfrm>
          <a:prstGeom prst="roundRect">
            <a:avLst>
              <a:gd name="adj" fmla="val 5442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19628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Basics"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 smtClean="0"/>
              <a:t>in Java programming: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Compiler, IDE, variables, control-flow logic, console I/O, loops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Methods, arrays, lists, sets, maps, strings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Develop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</a:t>
            </a:r>
            <a:r>
              <a:rPr lang="en-US" dirty="0" smtClean="0"/>
              <a:t>for learning other languages and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HTML, CSS, JavaScript, PHP, Python, Ruby, …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Databases &amp; SQL, high-quality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development technologies &amp; mobile platforms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pic>
        <p:nvPicPr>
          <p:cNvPr id="5122" name="Picture 2" descr="http://icons.iconarchive.com/icons/untergunter/leaf-mimes/512/text-x-java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571" y="5023084"/>
            <a:ext cx="1517840" cy="151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6"/>
          </a:xfrm>
        </p:spPr>
        <p:txBody>
          <a:bodyPr>
            <a:noAutofit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Course Introduction. Introduction to Java, JDK and Eclipse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Java Syntax – Data types, Expressions, </a:t>
            </a:r>
            <a:r>
              <a:rPr lang="en-US" sz="2800" dirty="0" err="1"/>
              <a:t>Condtitionals</a:t>
            </a:r>
            <a:endParaRPr lang="en-US" sz="28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Loops (while, do-while, for, </a:t>
            </a:r>
            <a:r>
              <a:rPr lang="en-US" sz="2800" noProof="1"/>
              <a:t>foreach</a:t>
            </a:r>
            <a:r>
              <a:rPr lang="en-US" sz="2800" dirty="0"/>
              <a:t>)</a:t>
            </a:r>
            <a:br>
              <a:rPr lang="en-US" sz="2800" dirty="0"/>
            </a:br>
            <a:r>
              <a:rPr lang="en-US" sz="2800" dirty="0"/>
              <a:t>Methods. Basic Exception Handling</a:t>
            </a:r>
            <a:br>
              <a:rPr lang="en-US" sz="2800" dirty="0"/>
            </a:br>
            <a:r>
              <a:rPr lang="en-US" sz="2800" dirty="0"/>
              <a:t>Using Built-In Java Classes. Defining Own Classes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Arrays, Strings, Lists, Dictionaries, Sets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Java OOP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Java Best Practices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 + Labs + Workshops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 Fundamentals – Course Topics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636" y="2667000"/>
            <a:ext cx="28035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1175</Words>
  <Application>Microsoft Office PowerPoint</Application>
  <PresentationFormat>Custom</PresentationFormat>
  <Paragraphs>260</Paragraphs>
  <Slides>31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SoftUni 16x9</vt:lpstr>
      <vt:lpstr>Java Fundamentals</vt:lpstr>
      <vt:lpstr>Table of Contents</vt:lpstr>
      <vt:lpstr>SoftUni Diamond Partners</vt:lpstr>
      <vt:lpstr>SoftUni: Levels, Modules, Schedule</vt:lpstr>
      <vt:lpstr>Warning: Not for Absolute Beginners</vt:lpstr>
      <vt:lpstr>Java Fundamentals Course</vt:lpstr>
      <vt:lpstr>Course Objectives</vt:lpstr>
      <vt:lpstr>Java Fundamentals – Course Topics</vt:lpstr>
      <vt:lpstr>The Trainers Team</vt:lpstr>
      <vt:lpstr>Trainers Team</vt:lpstr>
      <vt:lpstr>Trainers Team (1)</vt:lpstr>
      <vt:lpstr>Volunteer Teaching Assistants</vt:lpstr>
      <vt:lpstr>Java Fundamentals: More Details </vt:lpstr>
      <vt:lpstr>Training Duration – Java Fundamentals</vt:lpstr>
      <vt:lpstr>Why Java?</vt:lpstr>
      <vt:lpstr>Why English?</vt:lpstr>
      <vt:lpstr>Java Fundamentals</vt:lpstr>
      <vt:lpstr>Scoring System "Java Fundamentals" Course</vt:lpstr>
      <vt:lpstr>The Java Fundamentals Exam</vt:lpstr>
      <vt:lpstr>Homework Assignments</vt:lpstr>
      <vt:lpstr>Homework Peer Reviews</vt:lpstr>
      <vt:lpstr>Resources</vt:lpstr>
      <vt:lpstr>Course Web Site &amp; Forums</vt:lpstr>
      <vt:lpstr>The Java Programming Slides and Videos</vt:lpstr>
      <vt:lpstr>Free Java Fundamentals Textbook</vt:lpstr>
      <vt:lpstr>Software University Learning System (SULS)</vt:lpstr>
      <vt:lpstr>Required Software</vt:lpstr>
      <vt:lpstr>Summary</vt:lpstr>
      <vt:lpstr>Java Fundamentals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Basics Course Introduction</dc:title>
  <dc:subject>C# Basics Course</dc:subject>
  <dc:creator/>
  <cp:keywords>Java,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2016-03-14T08:00:46Z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